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58" r:id="rId3"/>
    <p:sldId id="259" r:id="rId4"/>
    <p:sldId id="260" r:id="rId5"/>
    <p:sldId id="257" r:id="rId6"/>
    <p:sldId id="262" r:id="rId7"/>
    <p:sldId id="263" r:id="rId8"/>
    <p:sldId id="264" r:id="rId9"/>
    <p:sldId id="280" r:id="rId10"/>
    <p:sldId id="268" r:id="rId11"/>
    <p:sldId id="269" r:id="rId12"/>
    <p:sldId id="266" r:id="rId13"/>
    <p:sldId id="281" r:id="rId14"/>
    <p:sldId id="270" r:id="rId15"/>
    <p:sldId id="267" r:id="rId16"/>
    <p:sldId id="271" r:id="rId17"/>
    <p:sldId id="272" r:id="rId18"/>
    <p:sldId id="273" r:id="rId19"/>
    <p:sldId id="276" r:id="rId20"/>
    <p:sldId id="275"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573A8D-D841-F24B-9781-51BE86A482F6}" v="76" dt="2023-09-02T16:14:27.8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33"/>
  </p:normalViewPr>
  <p:slideViewPr>
    <p:cSldViewPr snapToGrid="0">
      <p:cViewPr varScale="1">
        <p:scale>
          <a:sx n="104" d="100"/>
          <a:sy n="104" d="100"/>
        </p:scale>
        <p:origin x="80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84C1B-A05C-3240-A8E1-8A8361334AA4}"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E3849D-C08F-834A-8030-0593E701B61F}" type="slidenum">
              <a:rPr lang="en-US" smtClean="0"/>
              <a:t>‹#›</a:t>
            </a:fld>
            <a:endParaRPr lang="en-US"/>
          </a:p>
        </p:txBody>
      </p:sp>
    </p:spTree>
    <p:extLst>
      <p:ext uri="{BB962C8B-B14F-4D97-AF65-F5344CB8AC3E}">
        <p14:creationId xmlns:p14="http://schemas.microsoft.com/office/powerpoint/2010/main" val="11305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5E3849D-C08F-834A-8030-0593E701B61F}" type="slidenum">
              <a:rPr lang="en-US" smtClean="0"/>
              <a:t>10</a:t>
            </a:fld>
            <a:endParaRPr lang="en-US"/>
          </a:p>
        </p:txBody>
      </p:sp>
    </p:spTree>
    <p:extLst>
      <p:ext uri="{BB962C8B-B14F-4D97-AF65-F5344CB8AC3E}">
        <p14:creationId xmlns:p14="http://schemas.microsoft.com/office/powerpoint/2010/main" val="2608755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Suppose we were to use the model of light as waves, then if we were to shine a higher intensity light, we should expect more photoelectrons to be emitted. Furthermore, we also expect no change to the number of photoelectrons when wavelength of light is changed. However, experiments show that a low intensity UV light emits photoelectrons while high intensity IR light does not emit photoelectrons. </a:t>
            </a:r>
          </a:p>
          <a:p>
            <a:endParaRPr lang="en-SG" dirty="0"/>
          </a:p>
        </p:txBody>
      </p:sp>
      <p:sp>
        <p:nvSpPr>
          <p:cNvPr id="4" name="Slide Number Placeholder 3"/>
          <p:cNvSpPr>
            <a:spLocks noGrp="1"/>
          </p:cNvSpPr>
          <p:nvPr>
            <p:ph type="sldNum" sz="quarter" idx="5"/>
          </p:nvPr>
        </p:nvSpPr>
        <p:spPr/>
        <p:txBody>
          <a:bodyPr/>
          <a:lstStyle/>
          <a:p>
            <a:fld id="{D5E3849D-C08F-834A-8030-0593E701B61F}" type="slidenum">
              <a:rPr lang="en-US" smtClean="0"/>
              <a:t>12</a:t>
            </a:fld>
            <a:endParaRPr lang="en-US"/>
          </a:p>
        </p:txBody>
      </p:sp>
    </p:spTree>
    <p:extLst>
      <p:ext uri="{BB962C8B-B14F-4D97-AF65-F5344CB8AC3E}">
        <p14:creationId xmlns:p14="http://schemas.microsoft.com/office/powerpoint/2010/main" val="1205931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D5E3849D-C08F-834A-8030-0593E701B61F}" type="slidenum">
              <a:rPr lang="en-US" smtClean="0"/>
              <a:t>13</a:t>
            </a:fld>
            <a:endParaRPr lang="en-US"/>
          </a:p>
        </p:txBody>
      </p:sp>
    </p:spTree>
    <p:extLst>
      <p:ext uri="{BB962C8B-B14F-4D97-AF65-F5344CB8AC3E}">
        <p14:creationId xmlns:p14="http://schemas.microsoft.com/office/powerpoint/2010/main" val="39070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Use </a:t>
            </a:r>
            <a:r>
              <a:rPr lang="en-US" dirty="0" err="1"/>
              <a:t>Eqn</a:t>
            </a:r>
            <a:r>
              <a:rPr lang="en-US" dirty="0"/>
              <a:t> 3.16)</a:t>
            </a:r>
            <a:endParaRPr lang="en-SG" dirty="0"/>
          </a:p>
        </p:txBody>
      </p:sp>
      <p:sp>
        <p:nvSpPr>
          <p:cNvPr id="4" name="Slide Number Placeholder 3"/>
          <p:cNvSpPr>
            <a:spLocks noGrp="1"/>
          </p:cNvSpPr>
          <p:nvPr>
            <p:ph type="sldNum" sz="quarter" idx="5"/>
          </p:nvPr>
        </p:nvSpPr>
        <p:spPr/>
        <p:txBody>
          <a:bodyPr/>
          <a:lstStyle/>
          <a:p>
            <a:fld id="{D5E3849D-C08F-834A-8030-0593E701B61F}" type="slidenum">
              <a:rPr lang="en-US" smtClean="0"/>
              <a:t>14</a:t>
            </a:fld>
            <a:endParaRPr lang="en-US"/>
          </a:p>
        </p:txBody>
      </p:sp>
    </p:spTree>
    <p:extLst>
      <p:ext uri="{BB962C8B-B14F-4D97-AF65-F5344CB8AC3E}">
        <p14:creationId xmlns:p14="http://schemas.microsoft.com/office/powerpoint/2010/main" val="172053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520596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3788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183725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888683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24140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1734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015608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15176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423712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983868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9/5/23</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8883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9/5/23</a:t>
            </a:fld>
            <a:endParaRPr lang="en-US"/>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a:p>
        </p:txBody>
      </p:sp>
    </p:spTree>
    <p:extLst>
      <p:ext uri="{BB962C8B-B14F-4D97-AF65-F5344CB8AC3E}">
        <p14:creationId xmlns:p14="http://schemas.microsoft.com/office/powerpoint/2010/main" val="355614275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alendar.google.com/calendar/u/0?cid=Y19tOGNubWhuNjdkNmlhY2VuNGFuZ2c2Y2NyMEBncm91cC5jYWxlbmRhci5nb29nbGUuY29t"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ideo" Target="https://www.youtube.com/embed/1yaqUI4b974?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958DF84-F5C6-794F-8945-485D6C1075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eamless Space Fly Through">
            <a:extLst>
              <a:ext uri="{FF2B5EF4-FFF2-40B4-BE49-F238E27FC236}">
                <a16:creationId xmlns:a16="http://schemas.microsoft.com/office/drawing/2014/main" id="{0F77C071-B2DF-7B5E-3F4A-835D61035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1" y="11"/>
            <a:ext cx="12191979" cy="6857989"/>
          </a:xfrm>
          <a:prstGeom prst="rect">
            <a:avLst/>
          </a:prstGeom>
        </p:spPr>
      </p:pic>
      <p:sp useBgFill="1">
        <p:nvSpPr>
          <p:cNvPr id="11" name="Freeform: Shape 10">
            <a:extLst>
              <a:ext uri="{FF2B5EF4-FFF2-40B4-BE49-F238E27FC236}">
                <a16:creationId xmlns:a16="http://schemas.microsoft.com/office/drawing/2014/main" id="{4AF0997A-7C0F-4AD2-BA90-5FE341A17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595" y="805231"/>
            <a:ext cx="3876811" cy="5245563"/>
          </a:xfrm>
          <a:custGeom>
            <a:avLst/>
            <a:gdLst>
              <a:gd name="connsiteX0" fmla="*/ 1941583 w 3876811"/>
              <a:gd name="connsiteY0" fmla="*/ 0 h 5245563"/>
              <a:gd name="connsiteX1" fmla="*/ 2111641 w 3876811"/>
              <a:gd name="connsiteY1" fmla="*/ 149097 h 5245563"/>
              <a:gd name="connsiteX2" fmla="*/ 3370493 w 3876811"/>
              <a:gd name="connsiteY2" fmla="*/ 774451 h 5245563"/>
              <a:gd name="connsiteX3" fmla="*/ 3876811 w 3876811"/>
              <a:gd name="connsiteY3" fmla="*/ 1854684 h 5245563"/>
              <a:gd name="connsiteX4" fmla="*/ 3876811 w 3876811"/>
              <a:gd name="connsiteY4" fmla="*/ 2019920 h 5245563"/>
              <a:gd name="connsiteX5" fmla="*/ 3876811 w 3876811"/>
              <a:gd name="connsiteY5" fmla="*/ 2491569 h 5245563"/>
              <a:gd name="connsiteX6" fmla="*/ 3876811 w 3876811"/>
              <a:gd name="connsiteY6" fmla="*/ 2753995 h 5245563"/>
              <a:gd name="connsiteX7" fmla="*/ 3876811 w 3876811"/>
              <a:gd name="connsiteY7" fmla="*/ 3115353 h 5245563"/>
              <a:gd name="connsiteX8" fmla="*/ 3876811 w 3876811"/>
              <a:gd name="connsiteY8" fmla="*/ 3390879 h 5245563"/>
              <a:gd name="connsiteX9" fmla="*/ 3370493 w 3876811"/>
              <a:gd name="connsiteY9" fmla="*/ 4471114 h 5245563"/>
              <a:gd name="connsiteX10" fmla="*/ 2111639 w 3876811"/>
              <a:gd name="connsiteY10" fmla="*/ 5096465 h 5245563"/>
              <a:gd name="connsiteX11" fmla="*/ 1935228 w 3876811"/>
              <a:gd name="connsiteY11" fmla="*/ 5245563 h 5245563"/>
              <a:gd name="connsiteX12" fmla="*/ 1765171 w 3876811"/>
              <a:gd name="connsiteY12" fmla="*/ 5096465 h 5245563"/>
              <a:gd name="connsiteX13" fmla="*/ 506317 w 3876811"/>
              <a:gd name="connsiteY13" fmla="*/ 4471114 h 5245563"/>
              <a:gd name="connsiteX14" fmla="*/ 0 w 3876811"/>
              <a:gd name="connsiteY14" fmla="*/ 3390879 h 5245563"/>
              <a:gd name="connsiteX15" fmla="*/ 0 w 3876811"/>
              <a:gd name="connsiteY15" fmla="*/ 3115353 h 5245563"/>
              <a:gd name="connsiteX16" fmla="*/ 0 w 3876811"/>
              <a:gd name="connsiteY16" fmla="*/ 2753995 h 5245563"/>
              <a:gd name="connsiteX17" fmla="*/ 0 w 3876811"/>
              <a:gd name="connsiteY17" fmla="*/ 2491569 h 5245563"/>
              <a:gd name="connsiteX18" fmla="*/ 0 w 3876811"/>
              <a:gd name="connsiteY18" fmla="*/ 2019920 h 5245563"/>
              <a:gd name="connsiteX19" fmla="*/ 0 w 3876811"/>
              <a:gd name="connsiteY19" fmla="*/ 1854684 h 5245563"/>
              <a:gd name="connsiteX20" fmla="*/ 506318 w 3876811"/>
              <a:gd name="connsiteY20" fmla="*/ 774451 h 5245563"/>
              <a:gd name="connsiteX21" fmla="*/ 1765173 w 3876811"/>
              <a:gd name="connsiteY21" fmla="*/ 149097 h 524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811" h="5245563">
                <a:moveTo>
                  <a:pt x="1941583" y="0"/>
                </a:moveTo>
                <a:lnTo>
                  <a:pt x="2111641" y="149097"/>
                </a:lnTo>
                <a:cubicBezTo>
                  <a:pt x="2533315" y="474958"/>
                  <a:pt x="3008487" y="564716"/>
                  <a:pt x="3370493" y="774451"/>
                </a:cubicBezTo>
                <a:cubicBezTo>
                  <a:pt x="3718590" y="1017851"/>
                  <a:pt x="3876811" y="1296993"/>
                  <a:pt x="3876811" y="1854684"/>
                </a:cubicBezTo>
                <a:lnTo>
                  <a:pt x="3876811" y="2019920"/>
                </a:lnTo>
                <a:lnTo>
                  <a:pt x="3876811" y="2491569"/>
                </a:lnTo>
                <a:lnTo>
                  <a:pt x="3876811" y="2753995"/>
                </a:lnTo>
                <a:lnTo>
                  <a:pt x="3876811" y="3115353"/>
                </a:lnTo>
                <a:lnTo>
                  <a:pt x="3876811" y="3390879"/>
                </a:lnTo>
                <a:cubicBezTo>
                  <a:pt x="3876811" y="3948571"/>
                  <a:pt x="3718588" y="4227713"/>
                  <a:pt x="3370493" y="4471114"/>
                </a:cubicBezTo>
                <a:cubicBezTo>
                  <a:pt x="3008484" y="4680847"/>
                  <a:pt x="2533312" y="4770605"/>
                  <a:pt x="2111639" y="5096465"/>
                </a:cubicBezTo>
                <a:lnTo>
                  <a:pt x="1935228" y="5245563"/>
                </a:lnTo>
                <a:lnTo>
                  <a:pt x="1765171" y="5096465"/>
                </a:lnTo>
                <a:cubicBezTo>
                  <a:pt x="1343496" y="4770605"/>
                  <a:pt x="868325" y="4680847"/>
                  <a:pt x="506317" y="4471114"/>
                </a:cubicBezTo>
                <a:cubicBezTo>
                  <a:pt x="158223" y="4227713"/>
                  <a:pt x="0" y="3948571"/>
                  <a:pt x="0" y="3390879"/>
                </a:cubicBezTo>
                <a:lnTo>
                  <a:pt x="0" y="3115353"/>
                </a:lnTo>
                <a:lnTo>
                  <a:pt x="0" y="2753995"/>
                </a:lnTo>
                <a:lnTo>
                  <a:pt x="0" y="2491569"/>
                </a:lnTo>
                <a:lnTo>
                  <a:pt x="0" y="2019920"/>
                </a:lnTo>
                <a:lnTo>
                  <a:pt x="0" y="1854684"/>
                </a:lnTo>
                <a:cubicBezTo>
                  <a:pt x="0" y="1296993"/>
                  <a:pt x="158224" y="1017851"/>
                  <a:pt x="506318" y="774451"/>
                </a:cubicBezTo>
                <a:cubicBezTo>
                  <a:pt x="868327" y="564716"/>
                  <a:pt x="1343498" y="474958"/>
                  <a:pt x="1765173" y="1490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6050D9-36F3-8FA4-DB79-FDD96C1CAC65}"/>
              </a:ext>
            </a:extLst>
          </p:cNvPr>
          <p:cNvSpPr>
            <a:spLocks noGrp="1"/>
          </p:cNvSpPr>
          <p:nvPr>
            <p:ph type="ctrTitle"/>
          </p:nvPr>
        </p:nvSpPr>
        <p:spPr>
          <a:xfrm>
            <a:off x="1473390" y="1826096"/>
            <a:ext cx="3149221" cy="2142699"/>
          </a:xfrm>
        </p:spPr>
        <p:txBody>
          <a:bodyPr anchor="b">
            <a:normAutofit/>
          </a:bodyPr>
          <a:lstStyle/>
          <a:p>
            <a:pPr algn="ctr"/>
            <a:r>
              <a:rPr lang="en-US" sz="4000" dirty="0"/>
              <a:t>Atoms and Light</a:t>
            </a:r>
          </a:p>
        </p:txBody>
      </p:sp>
      <p:sp>
        <p:nvSpPr>
          <p:cNvPr id="3" name="Subtitle 2">
            <a:extLst>
              <a:ext uri="{FF2B5EF4-FFF2-40B4-BE49-F238E27FC236}">
                <a16:creationId xmlns:a16="http://schemas.microsoft.com/office/drawing/2014/main" id="{09E5BC0F-E598-FCDE-9658-475D0B838A34}"/>
              </a:ext>
            </a:extLst>
          </p:cNvPr>
          <p:cNvSpPr>
            <a:spLocks noGrp="1"/>
          </p:cNvSpPr>
          <p:nvPr>
            <p:ph type="subTitle" idx="1"/>
          </p:nvPr>
        </p:nvSpPr>
        <p:spPr>
          <a:xfrm>
            <a:off x="1594514" y="4196605"/>
            <a:ext cx="2906973" cy="948601"/>
          </a:xfrm>
        </p:spPr>
        <p:txBody>
          <a:bodyPr anchor="t">
            <a:normAutofit/>
          </a:bodyPr>
          <a:lstStyle/>
          <a:p>
            <a:pPr algn="ctr"/>
            <a:r>
              <a:rPr lang="en-US" dirty="0"/>
              <a:t>The Universe</a:t>
            </a:r>
          </a:p>
          <a:p>
            <a:pPr algn="ctr"/>
            <a:r>
              <a:rPr lang="en-US" dirty="0"/>
              <a:t>IS #3</a:t>
            </a:r>
          </a:p>
        </p:txBody>
      </p:sp>
      <p:sp>
        <p:nvSpPr>
          <p:cNvPr id="13" name="Freeform: Shape 12">
            <a:extLst>
              <a:ext uri="{FF2B5EF4-FFF2-40B4-BE49-F238E27FC236}">
                <a16:creationId xmlns:a16="http://schemas.microsoft.com/office/drawing/2014/main" id="{72E67446-732B-4F72-8560-6FABB6CB2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828" y="720724"/>
            <a:ext cx="4014345" cy="5414576"/>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2900" h="5795027">
                <a:moveTo>
                  <a:pt x="2144960" y="0"/>
                </a:moveTo>
                <a:lnTo>
                  <a:pt x="2332832" y="164715"/>
                </a:lnTo>
                <a:cubicBezTo>
                  <a:pt x="2798675" y="524709"/>
                  <a:pt x="3323620" y="623869"/>
                  <a:pt x="3723546" y="855573"/>
                </a:cubicBezTo>
                <a:cubicBezTo>
                  <a:pt x="4108105" y="1124469"/>
                  <a:pt x="4282900" y="1432851"/>
                  <a:pt x="4282900" y="2048959"/>
                </a:cubicBezTo>
                <a:lnTo>
                  <a:pt x="4282900" y="2231503"/>
                </a:lnTo>
                <a:lnTo>
                  <a:pt x="4282900" y="2752557"/>
                </a:lnTo>
                <a:lnTo>
                  <a:pt x="4282900" y="3042471"/>
                </a:lnTo>
                <a:lnTo>
                  <a:pt x="4282900" y="3441681"/>
                </a:lnTo>
                <a:lnTo>
                  <a:pt x="4282900" y="3746068"/>
                </a:lnTo>
                <a:cubicBezTo>
                  <a:pt x="4282900" y="4362177"/>
                  <a:pt x="4108103" y="4670559"/>
                  <a:pt x="3723546" y="4939455"/>
                </a:cubicBezTo>
                <a:cubicBezTo>
                  <a:pt x="3323617" y="5171158"/>
                  <a:pt x="2798672" y="527031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close/>
              </a:path>
            </a:pathLst>
          </a:custGeom>
          <a:noFill/>
          <a:ln w="25400" cap="rnd">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3301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8158-BBEC-CC5A-C5A0-33AF9E16D7D5}"/>
              </a:ext>
            </a:extLst>
          </p:cNvPr>
          <p:cNvSpPr>
            <a:spLocks noGrp="1"/>
          </p:cNvSpPr>
          <p:nvPr>
            <p:ph type="title"/>
          </p:nvPr>
        </p:nvSpPr>
        <p:spPr/>
        <p:txBody>
          <a:bodyPr/>
          <a:lstStyle/>
          <a:p>
            <a:r>
              <a:rPr lang="en-US" dirty="0"/>
              <a:t>Q4</a:t>
            </a:r>
          </a:p>
        </p:txBody>
      </p:sp>
      <p:sp>
        <p:nvSpPr>
          <p:cNvPr id="3" name="Content Placeholder 2">
            <a:extLst>
              <a:ext uri="{FF2B5EF4-FFF2-40B4-BE49-F238E27FC236}">
                <a16:creationId xmlns:a16="http://schemas.microsoft.com/office/drawing/2014/main" id="{1277517D-D792-956F-B6B3-16A3FBD9A98E}"/>
              </a:ext>
            </a:extLst>
          </p:cNvPr>
          <p:cNvSpPr>
            <a:spLocks noGrp="1"/>
          </p:cNvSpPr>
          <p:nvPr>
            <p:ph idx="1"/>
          </p:nvPr>
        </p:nvSpPr>
        <p:spPr/>
        <p:txBody>
          <a:bodyPr/>
          <a:lstStyle/>
          <a:p>
            <a:pPr marL="0" indent="0">
              <a:buNone/>
            </a:pPr>
            <a:r>
              <a:rPr lang="en-US" dirty="0"/>
              <a:t>How is spectroscopy used in other areas of science? Name some examples!</a:t>
            </a:r>
          </a:p>
        </p:txBody>
      </p:sp>
    </p:spTree>
    <p:extLst>
      <p:ext uri="{BB962C8B-B14F-4D97-AF65-F5344CB8AC3E}">
        <p14:creationId xmlns:p14="http://schemas.microsoft.com/office/powerpoint/2010/main" val="3665148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D8158-BBEC-CC5A-C5A0-33AF9E16D7D5}"/>
              </a:ext>
            </a:extLst>
          </p:cNvPr>
          <p:cNvSpPr>
            <a:spLocks noGrp="1"/>
          </p:cNvSpPr>
          <p:nvPr>
            <p:ph type="title"/>
          </p:nvPr>
        </p:nvSpPr>
        <p:spPr/>
        <p:txBody>
          <a:bodyPr/>
          <a:lstStyle/>
          <a:p>
            <a:r>
              <a:rPr lang="en-US" dirty="0"/>
              <a:t>Q4</a:t>
            </a:r>
          </a:p>
        </p:txBody>
      </p:sp>
      <p:sp>
        <p:nvSpPr>
          <p:cNvPr id="3" name="Content Placeholder 2">
            <a:extLst>
              <a:ext uri="{FF2B5EF4-FFF2-40B4-BE49-F238E27FC236}">
                <a16:creationId xmlns:a16="http://schemas.microsoft.com/office/drawing/2014/main" id="{1277517D-D792-956F-B6B3-16A3FBD9A98E}"/>
              </a:ext>
            </a:extLst>
          </p:cNvPr>
          <p:cNvSpPr>
            <a:spLocks noGrp="1"/>
          </p:cNvSpPr>
          <p:nvPr>
            <p:ph idx="1"/>
          </p:nvPr>
        </p:nvSpPr>
        <p:spPr/>
        <p:txBody>
          <a:bodyPr/>
          <a:lstStyle/>
          <a:p>
            <a:pPr marL="0" indent="0">
              <a:buNone/>
            </a:pPr>
            <a:r>
              <a:rPr lang="en-US" dirty="0"/>
              <a:t>How is spectroscopy used in other areas of science? Name some examples!</a:t>
            </a:r>
          </a:p>
          <a:p>
            <a:pPr marL="0" indent="0">
              <a:buNone/>
            </a:pPr>
            <a:endParaRPr lang="en-US" dirty="0"/>
          </a:p>
          <a:p>
            <a:pPr marL="0" indent="0">
              <a:buNone/>
            </a:pPr>
            <a:r>
              <a:rPr lang="en-US" dirty="0"/>
              <a:t>- UV-vis spectroscopy (Finding out concentration of compounds within a solution)</a:t>
            </a:r>
          </a:p>
          <a:p>
            <a:pPr marL="0" indent="0">
              <a:buNone/>
            </a:pPr>
            <a:r>
              <a:rPr lang="en-US" dirty="0"/>
              <a:t>- Fourier-Transform Infrared Spectroscopy (Identifying elements from an unknown sample)</a:t>
            </a:r>
          </a:p>
          <a:p>
            <a:pPr marL="0" indent="0">
              <a:buNone/>
            </a:pPr>
            <a:r>
              <a:rPr lang="en-US" dirty="0"/>
              <a:t>- Raman spectroscopy</a:t>
            </a:r>
          </a:p>
        </p:txBody>
      </p:sp>
    </p:spTree>
    <p:extLst>
      <p:ext uri="{BB962C8B-B14F-4D97-AF65-F5344CB8AC3E}">
        <p14:creationId xmlns:p14="http://schemas.microsoft.com/office/powerpoint/2010/main" val="2794293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205E-FADB-3CEE-FC3C-6914025D2519}"/>
              </a:ext>
            </a:extLst>
          </p:cNvPr>
          <p:cNvSpPr>
            <a:spLocks noGrp="1"/>
          </p:cNvSpPr>
          <p:nvPr>
            <p:ph type="title"/>
          </p:nvPr>
        </p:nvSpPr>
        <p:spPr>
          <a:xfrm>
            <a:off x="524293" y="851435"/>
            <a:ext cx="9076329" cy="1064277"/>
          </a:xfrm>
        </p:spPr>
        <p:txBody>
          <a:bodyPr/>
          <a:lstStyle/>
          <a:p>
            <a:r>
              <a:rPr lang="en-US" dirty="0"/>
              <a:t>Q3</a:t>
            </a:r>
          </a:p>
        </p:txBody>
      </p:sp>
      <p:sp>
        <p:nvSpPr>
          <p:cNvPr id="3" name="Content Placeholder 2">
            <a:extLst>
              <a:ext uri="{FF2B5EF4-FFF2-40B4-BE49-F238E27FC236}">
                <a16:creationId xmlns:a16="http://schemas.microsoft.com/office/drawing/2014/main" id="{4E2A0221-404E-D557-FF7D-E31539EE2C3F}"/>
              </a:ext>
            </a:extLst>
          </p:cNvPr>
          <p:cNvSpPr>
            <a:spLocks noGrp="1"/>
          </p:cNvSpPr>
          <p:nvPr>
            <p:ph idx="1"/>
          </p:nvPr>
        </p:nvSpPr>
        <p:spPr>
          <a:xfrm>
            <a:off x="524293" y="1915712"/>
            <a:ext cx="11225256" cy="3650155"/>
          </a:xfrm>
        </p:spPr>
        <p:txBody>
          <a:bodyPr/>
          <a:lstStyle/>
          <a:p>
            <a:pPr marL="0" indent="0">
              <a:buNone/>
            </a:pPr>
            <a:r>
              <a:rPr lang="en-US" dirty="0"/>
              <a:t>How did Einstein use the particle model of light to explain the findings of the photoelectric effect experiment?</a:t>
            </a:r>
          </a:p>
        </p:txBody>
      </p:sp>
    </p:spTree>
    <p:extLst>
      <p:ext uri="{BB962C8B-B14F-4D97-AF65-F5344CB8AC3E}">
        <p14:creationId xmlns:p14="http://schemas.microsoft.com/office/powerpoint/2010/main" val="2274927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205E-FADB-3CEE-FC3C-6914025D2519}"/>
              </a:ext>
            </a:extLst>
          </p:cNvPr>
          <p:cNvSpPr>
            <a:spLocks noGrp="1"/>
          </p:cNvSpPr>
          <p:nvPr>
            <p:ph type="title"/>
          </p:nvPr>
        </p:nvSpPr>
        <p:spPr>
          <a:xfrm>
            <a:off x="426392" y="0"/>
            <a:ext cx="9076329" cy="1064277"/>
          </a:xfrm>
        </p:spPr>
        <p:txBody>
          <a:bodyPr/>
          <a:lstStyle/>
          <a:p>
            <a:r>
              <a:rPr lang="en-US" dirty="0"/>
              <a:t>Q3</a:t>
            </a:r>
          </a:p>
        </p:txBody>
      </p:sp>
      <p:sp>
        <p:nvSpPr>
          <p:cNvPr id="3" name="Content Placeholder 2">
            <a:extLst>
              <a:ext uri="{FF2B5EF4-FFF2-40B4-BE49-F238E27FC236}">
                <a16:creationId xmlns:a16="http://schemas.microsoft.com/office/drawing/2014/main" id="{4E2A0221-404E-D557-FF7D-E31539EE2C3F}"/>
              </a:ext>
            </a:extLst>
          </p:cNvPr>
          <p:cNvSpPr>
            <a:spLocks noGrp="1"/>
          </p:cNvSpPr>
          <p:nvPr>
            <p:ph idx="1"/>
          </p:nvPr>
        </p:nvSpPr>
        <p:spPr>
          <a:xfrm>
            <a:off x="426392" y="940567"/>
            <a:ext cx="11339216" cy="809575"/>
          </a:xfrm>
        </p:spPr>
        <p:txBody>
          <a:bodyPr/>
          <a:lstStyle/>
          <a:p>
            <a:pPr marL="0" indent="0">
              <a:buNone/>
            </a:pPr>
            <a:r>
              <a:rPr lang="en-US" dirty="0"/>
              <a:t>How did Einstein use the particle model of light to explain the findings of the photoelectric effect experiment?</a:t>
            </a:r>
          </a:p>
        </p:txBody>
      </p:sp>
      <p:pic>
        <p:nvPicPr>
          <p:cNvPr id="2050" name="Picture 2" descr="Lecture Notes for PHY 256: Introduction to Quantum Physics">
            <a:extLst>
              <a:ext uri="{FF2B5EF4-FFF2-40B4-BE49-F238E27FC236}">
                <a16:creationId xmlns:a16="http://schemas.microsoft.com/office/drawing/2014/main" id="{775FE59B-ECD9-83BA-E08B-B4FADC631E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28" y="1376735"/>
            <a:ext cx="11625943" cy="26279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E7BBB9-00F7-C8B6-655F-19AC3F0CA289}"/>
              </a:ext>
            </a:extLst>
          </p:cNvPr>
          <p:cNvSpPr txBox="1"/>
          <p:nvPr/>
        </p:nvSpPr>
        <p:spPr>
          <a:xfrm>
            <a:off x="707188" y="4136307"/>
            <a:ext cx="11058420"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Wave Theory: </a:t>
            </a:r>
            <a:r>
              <a:rPr lang="en-US" sz="2000" dirty="0"/>
              <a:t>Shine a brighter light (higher intensity) and more photoelectrons should be emitted, and with higher energies. Number of emitted electrons and frequency of light are independent.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Reality:</a:t>
            </a:r>
            <a:r>
              <a:rPr lang="en-US" sz="2000" dirty="0"/>
              <a:t> Experiments show that a low intensity UV light emits photoelectrons while high intensity IR light does not. Photoelectrons are only emitted when light exceeds a certain frequency.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Thus, the photoelectric experiment showed that light wasn’t just a wave but exhibited particle-like behavior.</a:t>
            </a:r>
          </a:p>
        </p:txBody>
      </p:sp>
    </p:spTree>
    <p:extLst>
      <p:ext uri="{BB962C8B-B14F-4D97-AF65-F5344CB8AC3E}">
        <p14:creationId xmlns:p14="http://schemas.microsoft.com/office/powerpoint/2010/main" val="123297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A5E3-D2AF-0BA4-D311-EE8A054F7CAA}"/>
              </a:ext>
            </a:extLst>
          </p:cNvPr>
          <p:cNvSpPr>
            <a:spLocks noGrp="1"/>
          </p:cNvSpPr>
          <p:nvPr>
            <p:ph type="title"/>
          </p:nvPr>
        </p:nvSpPr>
        <p:spPr/>
        <p:txBody>
          <a:bodyPr/>
          <a:lstStyle/>
          <a:p>
            <a:r>
              <a:rPr lang="en-US" dirty="0"/>
              <a:t>Q5</a:t>
            </a:r>
          </a:p>
        </p:txBody>
      </p:sp>
      <p:sp>
        <p:nvSpPr>
          <p:cNvPr id="3" name="Content Placeholder 2">
            <a:extLst>
              <a:ext uri="{FF2B5EF4-FFF2-40B4-BE49-F238E27FC236}">
                <a16:creationId xmlns:a16="http://schemas.microsoft.com/office/drawing/2014/main" id="{6D8D4E90-87EA-1F48-917D-3EA8981E50F2}"/>
              </a:ext>
            </a:extLst>
          </p:cNvPr>
          <p:cNvSpPr>
            <a:spLocks noGrp="1"/>
          </p:cNvSpPr>
          <p:nvPr>
            <p:ph idx="1"/>
          </p:nvPr>
        </p:nvSpPr>
        <p:spPr>
          <a:xfrm>
            <a:off x="966744" y="2248258"/>
            <a:ext cx="9076329" cy="927562"/>
          </a:xfrm>
        </p:spPr>
        <p:txBody>
          <a:bodyPr/>
          <a:lstStyle/>
          <a:p>
            <a:pPr marL="0" indent="0">
              <a:buNone/>
            </a:pPr>
            <a:r>
              <a:rPr lang="en-US" dirty="0"/>
              <a:t>Derive the Rydberg formula using the Bohr model. Evaluate the Rydberg constant R.</a:t>
            </a:r>
          </a:p>
        </p:txBody>
      </p:sp>
      <p:pic>
        <p:nvPicPr>
          <p:cNvPr id="5" name="Picture 4">
            <a:extLst>
              <a:ext uri="{FF2B5EF4-FFF2-40B4-BE49-F238E27FC236}">
                <a16:creationId xmlns:a16="http://schemas.microsoft.com/office/drawing/2014/main" id="{C258CBCF-126C-6549-5AF7-EC59DDCAD92C}"/>
              </a:ext>
            </a:extLst>
          </p:cNvPr>
          <p:cNvPicPr>
            <a:picLocks noChangeAspect="1"/>
          </p:cNvPicPr>
          <p:nvPr/>
        </p:nvPicPr>
        <p:blipFill>
          <a:blip r:embed="rId3"/>
          <a:stretch>
            <a:fillRect/>
          </a:stretch>
        </p:blipFill>
        <p:spPr>
          <a:xfrm>
            <a:off x="3971579" y="3429000"/>
            <a:ext cx="4248841" cy="1521190"/>
          </a:xfrm>
          <a:prstGeom prst="rect">
            <a:avLst/>
          </a:prstGeom>
        </p:spPr>
      </p:pic>
    </p:spTree>
    <p:extLst>
      <p:ext uri="{BB962C8B-B14F-4D97-AF65-F5344CB8AC3E}">
        <p14:creationId xmlns:p14="http://schemas.microsoft.com/office/powerpoint/2010/main" val="267074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B1608-EDA1-5023-F6B7-B94E446C0054}"/>
              </a:ext>
            </a:extLst>
          </p:cNvPr>
          <p:cNvSpPr>
            <a:spLocks noGrp="1"/>
          </p:cNvSpPr>
          <p:nvPr>
            <p:ph type="title"/>
          </p:nvPr>
        </p:nvSpPr>
        <p:spPr/>
        <p:txBody>
          <a:bodyPr/>
          <a:lstStyle/>
          <a:p>
            <a:r>
              <a:rPr lang="en-US" dirty="0"/>
              <a:t>Q5</a:t>
            </a:r>
          </a:p>
        </p:txBody>
      </p:sp>
      <p:pic>
        <p:nvPicPr>
          <p:cNvPr id="5" name="Picture 4">
            <a:extLst>
              <a:ext uri="{FF2B5EF4-FFF2-40B4-BE49-F238E27FC236}">
                <a16:creationId xmlns:a16="http://schemas.microsoft.com/office/drawing/2014/main" id="{A614915F-A5DC-2822-8DD9-263981833460}"/>
              </a:ext>
            </a:extLst>
          </p:cNvPr>
          <p:cNvPicPr>
            <a:picLocks noChangeAspect="1"/>
          </p:cNvPicPr>
          <p:nvPr/>
        </p:nvPicPr>
        <p:blipFill>
          <a:blip r:embed="rId2"/>
          <a:stretch>
            <a:fillRect/>
          </a:stretch>
        </p:blipFill>
        <p:spPr>
          <a:xfrm>
            <a:off x="2927865" y="2292178"/>
            <a:ext cx="6137303" cy="3416643"/>
          </a:xfrm>
          <a:prstGeom prst="rect">
            <a:avLst/>
          </a:prstGeom>
        </p:spPr>
      </p:pic>
    </p:spTree>
    <p:extLst>
      <p:ext uri="{BB962C8B-B14F-4D97-AF65-F5344CB8AC3E}">
        <p14:creationId xmlns:p14="http://schemas.microsoft.com/office/powerpoint/2010/main" val="371963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78BC-C4CA-A758-6C09-529BE526C0E6}"/>
              </a:ext>
            </a:extLst>
          </p:cNvPr>
          <p:cNvSpPr>
            <a:spLocks noGrp="1"/>
          </p:cNvSpPr>
          <p:nvPr>
            <p:ph type="title"/>
          </p:nvPr>
        </p:nvSpPr>
        <p:spPr/>
        <p:txBody>
          <a:bodyPr/>
          <a:lstStyle/>
          <a:p>
            <a:r>
              <a:rPr lang="en-US" dirty="0"/>
              <a:t>Q6</a:t>
            </a:r>
          </a:p>
        </p:txBody>
      </p:sp>
      <p:sp>
        <p:nvSpPr>
          <p:cNvPr id="3" name="Content Placeholder 2">
            <a:extLst>
              <a:ext uri="{FF2B5EF4-FFF2-40B4-BE49-F238E27FC236}">
                <a16:creationId xmlns:a16="http://schemas.microsoft.com/office/drawing/2014/main" id="{BA3ABB39-F46D-419C-D56D-4CCB8126F1BD}"/>
              </a:ext>
            </a:extLst>
          </p:cNvPr>
          <p:cNvSpPr>
            <a:spLocks noGrp="1"/>
          </p:cNvSpPr>
          <p:nvPr>
            <p:ph idx="1"/>
          </p:nvPr>
        </p:nvSpPr>
        <p:spPr/>
        <p:txBody>
          <a:bodyPr/>
          <a:lstStyle/>
          <a:p>
            <a:pPr marL="0" indent="0">
              <a:buNone/>
            </a:pPr>
            <a:r>
              <a:rPr lang="en-US" dirty="0"/>
              <a:t>Plot the spectra of the Lyman and Balmer series computationally.</a:t>
            </a:r>
          </a:p>
        </p:txBody>
      </p:sp>
    </p:spTree>
    <p:extLst>
      <p:ext uri="{BB962C8B-B14F-4D97-AF65-F5344CB8AC3E}">
        <p14:creationId xmlns:p14="http://schemas.microsoft.com/office/powerpoint/2010/main" val="2872051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B465-EED6-5137-B591-261237AC210E}"/>
              </a:ext>
            </a:extLst>
          </p:cNvPr>
          <p:cNvSpPr>
            <a:spLocks noGrp="1"/>
          </p:cNvSpPr>
          <p:nvPr>
            <p:ph type="title"/>
          </p:nvPr>
        </p:nvSpPr>
        <p:spPr>
          <a:xfrm>
            <a:off x="497188" y="417623"/>
            <a:ext cx="9076329" cy="1064277"/>
          </a:xfrm>
        </p:spPr>
        <p:txBody>
          <a:bodyPr/>
          <a:lstStyle/>
          <a:p>
            <a:r>
              <a:rPr lang="en-US" dirty="0"/>
              <a:t>Q6</a:t>
            </a:r>
          </a:p>
        </p:txBody>
      </p:sp>
      <p:pic>
        <p:nvPicPr>
          <p:cNvPr id="2052" name="Picture 4">
            <a:extLst>
              <a:ext uri="{FF2B5EF4-FFF2-40B4-BE49-F238E27FC236}">
                <a16:creationId xmlns:a16="http://schemas.microsoft.com/office/drawing/2014/main" id="{758D6194-7C3C-E3D6-166C-D38D7BA10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36" y="1838546"/>
            <a:ext cx="3519643" cy="14492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C3BE5C2-8932-8F7F-9574-FAF7A9863BE0}"/>
              </a:ext>
            </a:extLst>
          </p:cNvPr>
          <p:cNvPicPr>
            <a:picLocks noChangeAspect="1"/>
          </p:cNvPicPr>
          <p:nvPr/>
        </p:nvPicPr>
        <p:blipFill>
          <a:blip r:embed="rId3"/>
          <a:stretch>
            <a:fillRect/>
          </a:stretch>
        </p:blipFill>
        <p:spPr>
          <a:xfrm>
            <a:off x="348391" y="3570190"/>
            <a:ext cx="6138271" cy="3054403"/>
          </a:xfrm>
          <a:prstGeom prst="rect">
            <a:avLst/>
          </a:prstGeom>
        </p:spPr>
      </p:pic>
      <p:pic>
        <p:nvPicPr>
          <p:cNvPr id="4" name="Picture 3">
            <a:extLst>
              <a:ext uri="{FF2B5EF4-FFF2-40B4-BE49-F238E27FC236}">
                <a16:creationId xmlns:a16="http://schemas.microsoft.com/office/drawing/2014/main" id="{51E03FB7-7B33-4CB2-5DEC-834E711D7244}"/>
              </a:ext>
            </a:extLst>
          </p:cNvPr>
          <p:cNvPicPr>
            <a:picLocks noChangeAspect="1"/>
          </p:cNvPicPr>
          <p:nvPr/>
        </p:nvPicPr>
        <p:blipFill>
          <a:blip r:embed="rId4"/>
          <a:stretch>
            <a:fillRect/>
          </a:stretch>
        </p:blipFill>
        <p:spPr>
          <a:xfrm>
            <a:off x="6280151" y="276434"/>
            <a:ext cx="5679967" cy="3054404"/>
          </a:xfrm>
          <a:prstGeom prst="rect">
            <a:avLst/>
          </a:prstGeom>
        </p:spPr>
      </p:pic>
      <p:pic>
        <p:nvPicPr>
          <p:cNvPr id="5" name="Picture 4">
            <a:extLst>
              <a:ext uri="{FF2B5EF4-FFF2-40B4-BE49-F238E27FC236}">
                <a16:creationId xmlns:a16="http://schemas.microsoft.com/office/drawing/2014/main" id="{3D67D43A-930D-826E-D0FE-4A439555AC71}"/>
              </a:ext>
            </a:extLst>
          </p:cNvPr>
          <p:cNvPicPr>
            <a:picLocks noChangeAspect="1"/>
          </p:cNvPicPr>
          <p:nvPr/>
        </p:nvPicPr>
        <p:blipFill>
          <a:blip r:embed="rId5"/>
          <a:stretch>
            <a:fillRect/>
          </a:stretch>
        </p:blipFill>
        <p:spPr>
          <a:xfrm>
            <a:off x="6280151" y="3472027"/>
            <a:ext cx="5753100" cy="3198098"/>
          </a:xfrm>
          <a:prstGeom prst="rect">
            <a:avLst/>
          </a:prstGeom>
        </p:spPr>
      </p:pic>
    </p:spTree>
    <p:extLst>
      <p:ext uri="{BB962C8B-B14F-4D97-AF65-F5344CB8AC3E}">
        <p14:creationId xmlns:p14="http://schemas.microsoft.com/office/powerpoint/2010/main" val="2679772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7E5A-AE48-D425-6F41-448856FC8106}"/>
              </a:ext>
            </a:extLst>
          </p:cNvPr>
          <p:cNvSpPr>
            <a:spLocks noGrp="1"/>
          </p:cNvSpPr>
          <p:nvPr>
            <p:ph type="title"/>
          </p:nvPr>
        </p:nvSpPr>
        <p:spPr/>
        <p:txBody>
          <a:bodyPr/>
          <a:lstStyle/>
          <a:p>
            <a:r>
              <a:rPr lang="en-US" dirty="0"/>
              <a:t>Atomic Spectroscopy Experiment (Part 1)</a:t>
            </a:r>
          </a:p>
        </p:txBody>
      </p:sp>
      <p:sp>
        <p:nvSpPr>
          <p:cNvPr id="6" name="Content Placeholder 2">
            <a:extLst>
              <a:ext uri="{FF2B5EF4-FFF2-40B4-BE49-F238E27FC236}">
                <a16:creationId xmlns:a16="http://schemas.microsoft.com/office/drawing/2014/main" id="{5200794A-AA58-42D9-5F2D-067E90DD3524}"/>
              </a:ext>
            </a:extLst>
          </p:cNvPr>
          <p:cNvSpPr>
            <a:spLocks noGrp="1"/>
          </p:cNvSpPr>
          <p:nvPr>
            <p:ph idx="1"/>
          </p:nvPr>
        </p:nvSpPr>
        <p:spPr>
          <a:xfrm>
            <a:off x="966744" y="2248257"/>
            <a:ext cx="9076329" cy="3650155"/>
          </a:xfrm>
        </p:spPr>
        <p:txBody>
          <a:bodyPr>
            <a:normAutofit/>
          </a:bodyPr>
          <a:lstStyle/>
          <a:p>
            <a:pPr rtl="0" fontAlgn="base">
              <a:spcBef>
                <a:spcPts val="0"/>
              </a:spcBef>
              <a:spcAft>
                <a:spcPts val="1200"/>
              </a:spcAft>
              <a:buFont typeface="+mj-lt"/>
              <a:buAutoNum type="arabicPeriod"/>
            </a:pPr>
            <a:r>
              <a:rPr lang="en-SG" sz="2400" b="0" i="0" u="none" strike="noStrike" dirty="0">
                <a:solidFill>
                  <a:srgbClr val="000000"/>
                </a:solidFill>
                <a:effectLst/>
              </a:rPr>
              <a:t>Use the hydrogen lamp to familiarise yourself with the</a:t>
            </a:r>
            <a:br>
              <a:rPr lang="en-SG" sz="2400" b="0" i="0" u="none" strike="noStrike" dirty="0">
                <a:solidFill>
                  <a:srgbClr val="000000"/>
                </a:solidFill>
                <a:effectLst/>
              </a:rPr>
            </a:br>
            <a:r>
              <a:rPr lang="en-SG" sz="2400" b="0" i="0" u="none" strike="noStrike" dirty="0">
                <a:solidFill>
                  <a:srgbClr val="000000"/>
                </a:solidFill>
                <a:effectLst/>
              </a:rPr>
              <a:t>dry lab spectrometer.</a:t>
            </a:r>
          </a:p>
          <a:p>
            <a:pPr rtl="0" fontAlgn="base">
              <a:spcBef>
                <a:spcPts val="0"/>
              </a:spcBef>
              <a:spcAft>
                <a:spcPts val="0"/>
              </a:spcAft>
              <a:buFont typeface="+mj-lt"/>
              <a:buAutoNum type="arabicPeriod"/>
            </a:pPr>
            <a:r>
              <a:rPr lang="en-SG" sz="2400" b="0" i="0" u="none" strike="noStrike" dirty="0">
                <a:solidFill>
                  <a:srgbClr val="000000"/>
                </a:solidFill>
                <a:effectLst/>
              </a:rPr>
              <a:t>Identify the unknown gas-discharge lamp.</a:t>
            </a:r>
          </a:p>
          <a:p>
            <a:pPr rtl="0" fontAlgn="base">
              <a:spcBef>
                <a:spcPts val="0"/>
              </a:spcBef>
              <a:spcAft>
                <a:spcPts val="0"/>
              </a:spcAft>
              <a:buFont typeface="+mj-lt"/>
              <a:buAutoNum type="arabicPeriod"/>
            </a:pPr>
            <a:endParaRPr lang="en-SG" sz="2400" dirty="0">
              <a:solidFill>
                <a:srgbClr val="000000"/>
              </a:solidFill>
            </a:endParaRPr>
          </a:p>
          <a:p>
            <a:pPr marL="0" indent="0" rtl="0" fontAlgn="base">
              <a:spcBef>
                <a:spcPts val="0"/>
              </a:spcBef>
              <a:spcAft>
                <a:spcPts val="0"/>
              </a:spcAft>
              <a:buNone/>
            </a:pPr>
            <a:r>
              <a:rPr lang="en-SG" sz="2400" dirty="0">
                <a:solidFill>
                  <a:srgbClr val="000000"/>
                </a:solidFill>
              </a:rPr>
              <a:t>Deadline: Week 8 Oral Viva</a:t>
            </a:r>
          </a:p>
        </p:txBody>
      </p:sp>
      <p:pic>
        <p:nvPicPr>
          <p:cNvPr id="3074" name="Picture 2">
            <a:extLst>
              <a:ext uri="{FF2B5EF4-FFF2-40B4-BE49-F238E27FC236}">
                <a16:creationId xmlns:a16="http://schemas.microsoft.com/office/drawing/2014/main" id="{750999F0-8BCB-2E96-0C76-3941A7DEC7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1886" y="2248257"/>
            <a:ext cx="3172437" cy="4276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88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B659-E3AD-C6AA-9853-9728EF63AE6C}"/>
              </a:ext>
            </a:extLst>
          </p:cNvPr>
          <p:cNvSpPr>
            <a:spLocks noGrp="1"/>
          </p:cNvSpPr>
          <p:nvPr>
            <p:ph type="title"/>
          </p:nvPr>
        </p:nvSpPr>
        <p:spPr/>
        <p:txBody>
          <a:bodyPr/>
          <a:lstStyle/>
          <a:p>
            <a:r>
              <a:rPr lang="en-US" dirty="0"/>
              <a:t>Atomic Spectroscopy (Part 2)</a:t>
            </a:r>
          </a:p>
        </p:txBody>
      </p:sp>
      <p:sp>
        <p:nvSpPr>
          <p:cNvPr id="3" name="Content Placeholder 2">
            <a:extLst>
              <a:ext uri="{FF2B5EF4-FFF2-40B4-BE49-F238E27FC236}">
                <a16:creationId xmlns:a16="http://schemas.microsoft.com/office/drawing/2014/main" id="{CEDC32B0-4C58-9502-6AB9-30A5A4DF3E3B}"/>
              </a:ext>
            </a:extLst>
          </p:cNvPr>
          <p:cNvSpPr>
            <a:spLocks noGrp="1"/>
          </p:cNvSpPr>
          <p:nvPr>
            <p:ph idx="1"/>
          </p:nvPr>
        </p:nvSpPr>
        <p:spPr>
          <a:xfrm>
            <a:off x="966744" y="2248257"/>
            <a:ext cx="9672424" cy="4078401"/>
          </a:xfrm>
        </p:spPr>
        <p:txBody>
          <a:bodyPr>
            <a:normAutofit fontScale="92500" lnSpcReduction="10000"/>
          </a:bodyPr>
          <a:lstStyle/>
          <a:p>
            <a:pPr marL="0" indent="0">
              <a:buNone/>
            </a:pPr>
            <a:r>
              <a:rPr lang="en-US" sz="3200" b="1" u="sng" dirty="0">
                <a:latin typeface="+mj-lt"/>
              </a:rPr>
              <a:t>2A</a:t>
            </a:r>
          </a:p>
          <a:p>
            <a:pPr marL="457200" indent="-457200">
              <a:buFont typeface="+mj-lt"/>
              <a:buAutoNum type="arabicPeriod"/>
            </a:pPr>
            <a:r>
              <a:rPr lang="en-US" sz="2400" dirty="0"/>
              <a:t>Build your own solar spectrometer </a:t>
            </a:r>
          </a:p>
          <a:p>
            <a:pPr marL="457200" indent="-457200">
              <a:buFont typeface="+mj-lt"/>
              <a:buAutoNum type="arabicPeriod"/>
            </a:pPr>
            <a:r>
              <a:rPr lang="en-US" sz="2400" dirty="0" err="1"/>
              <a:t>Analyse</a:t>
            </a:r>
            <a:r>
              <a:rPr lang="en-US" sz="2400" dirty="0"/>
              <a:t> the solar spectrum and identify Fraunhofer lines</a:t>
            </a:r>
          </a:p>
          <a:p>
            <a:pPr marL="0" indent="0">
              <a:buNone/>
            </a:pPr>
            <a:endParaRPr lang="en-US" sz="2400" dirty="0"/>
          </a:p>
          <a:p>
            <a:pPr marL="0" indent="0">
              <a:buNone/>
            </a:pPr>
            <a:r>
              <a:rPr lang="en-US" sz="3200" b="1" u="sng" dirty="0">
                <a:latin typeface="+mj-lt"/>
              </a:rPr>
              <a:t>2B</a:t>
            </a:r>
          </a:p>
          <a:p>
            <a:pPr marL="457200" indent="-457200">
              <a:buFont typeface="+mj-lt"/>
              <a:buAutoNum type="arabicPeriod"/>
            </a:pPr>
            <a:r>
              <a:rPr lang="en-US" sz="2400" dirty="0" err="1"/>
              <a:t>Analyse</a:t>
            </a:r>
            <a:r>
              <a:rPr lang="en-US" sz="2400" dirty="0"/>
              <a:t> stellar spectrum (at least 2)</a:t>
            </a:r>
          </a:p>
          <a:p>
            <a:pPr marL="457200" indent="-457200">
              <a:buFont typeface="+mj-lt"/>
              <a:buAutoNum type="arabicPeriod"/>
            </a:pPr>
            <a:endParaRPr lang="en-US" sz="2400" dirty="0"/>
          </a:p>
          <a:p>
            <a:pPr marL="0" indent="0">
              <a:buNone/>
            </a:pPr>
            <a:r>
              <a:rPr lang="en-US" sz="2400" dirty="0"/>
              <a:t>Deadline: Week 11 Saturday</a:t>
            </a:r>
          </a:p>
        </p:txBody>
      </p:sp>
      <p:sp>
        <p:nvSpPr>
          <p:cNvPr id="4" name="TextBox 3">
            <a:extLst>
              <a:ext uri="{FF2B5EF4-FFF2-40B4-BE49-F238E27FC236}">
                <a16:creationId xmlns:a16="http://schemas.microsoft.com/office/drawing/2014/main" id="{F8D39784-D155-444D-1668-E02908C81871}"/>
              </a:ext>
            </a:extLst>
          </p:cNvPr>
          <p:cNvSpPr txBox="1"/>
          <p:nvPr/>
        </p:nvSpPr>
        <p:spPr>
          <a:xfrm>
            <a:off x="5777643" y="3982482"/>
            <a:ext cx="636713" cy="461665"/>
          </a:xfrm>
          <a:prstGeom prst="rect">
            <a:avLst/>
          </a:prstGeom>
          <a:noFill/>
        </p:spPr>
        <p:txBody>
          <a:bodyPr wrap="none" rtlCol="0">
            <a:spAutoFit/>
          </a:bodyPr>
          <a:lstStyle/>
          <a:p>
            <a:r>
              <a:rPr lang="en-US" sz="2400" b="1" u="sng" dirty="0"/>
              <a:t>OR</a:t>
            </a:r>
          </a:p>
        </p:txBody>
      </p:sp>
    </p:spTree>
    <p:extLst>
      <p:ext uri="{BB962C8B-B14F-4D97-AF65-F5344CB8AC3E}">
        <p14:creationId xmlns:p14="http://schemas.microsoft.com/office/powerpoint/2010/main" val="3642136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51921F-00AD-E170-1606-7B6E94E3BF9B}"/>
              </a:ext>
            </a:extLst>
          </p:cNvPr>
          <p:cNvSpPr>
            <a:spLocks noGrp="1"/>
          </p:cNvSpPr>
          <p:nvPr>
            <p:ph type="title"/>
          </p:nvPr>
        </p:nvSpPr>
        <p:spPr/>
        <p:txBody>
          <a:bodyPr/>
          <a:lstStyle/>
          <a:p>
            <a:r>
              <a:rPr lang="en-US" dirty="0"/>
              <a:t>Lecture Recap</a:t>
            </a:r>
          </a:p>
        </p:txBody>
      </p:sp>
      <p:sp>
        <p:nvSpPr>
          <p:cNvPr id="5" name="Text Placeholder 4">
            <a:extLst>
              <a:ext uri="{FF2B5EF4-FFF2-40B4-BE49-F238E27FC236}">
                <a16:creationId xmlns:a16="http://schemas.microsoft.com/office/drawing/2014/main" id="{47D3F91D-8BCC-0629-F80F-059A376B5FA9}"/>
              </a:ext>
            </a:extLst>
          </p:cNvPr>
          <p:cNvSpPr>
            <a:spLocks noGrp="1"/>
          </p:cNvSpPr>
          <p:nvPr>
            <p:ph type="body" idx="1"/>
          </p:nvPr>
        </p:nvSpPr>
        <p:spPr/>
        <p:txBody>
          <a:bodyPr/>
          <a:lstStyle/>
          <a:p>
            <a:r>
              <a:rPr lang="en-US" dirty="0"/>
              <a:t>What is one thing you remember from the lecture?</a:t>
            </a:r>
          </a:p>
        </p:txBody>
      </p:sp>
    </p:spTree>
    <p:extLst>
      <p:ext uri="{BB962C8B-B14F-4D97-AF65-F5344CB8AC3E}">
        <p14:creationId xmlns:p14="http://schemas.microsoft.com/office/powerpoint/2010/main" val="500473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80221-55FC-910C-454D-554CE806B0AD}"/>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2B9E629E-D578-12D4-1E2F-F8EB7DC14DE6}"/>
              </a:ext>
            </a:extLst>
          </p:cNvPr>
          <p:cNvSpPr>
            <a:spLocks noGrp="1"/>
          </p:cNvSpPr>
          <p:nvPr>
            <p:ph idx="1"/>
          </p:nvPr>
        </p:nvSpPr>
        <p:spPr/>
        <p:txBody>
          <a:bodyPr>
            <a:noAutofit/>
          </a:bodyPr>
          <a:lstStyle/>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Do not look directly at the emission lamps for prolonged periods.</a:t>
            </a:r>
          </a:p>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Do not touch the discharge tube when the emission lamps are switched on. </a:t>
            </a:r>
          </a:p>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Do not hold the emission lamps by the discharge tubes. The discharge tubes are fragile.</a:t>
            </a:r>
          </a:p>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Take regular breaks to prevent strain on your eyes.</a:t>
            </a:r>
          </a:p>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Do not touch any electrical terminals during the experiment.</a:t>
            </a:r>
          </a:p>
          <a:p>
            <a:pPr rtl="0" fontAlgn="base">
              <a:spcBef>
                <a:spcPts val="0"/>
              </a:spcBef>
              <a:spcAft>
                <a:spcPts val="0"/>
              </a:spcAft>
              <a:buFont typeface="Arial" panose="020B0604020202020204" pitchFamily="34" charset="0"/>
              <a:buChar char="•"/>
            </a:pPr>
            <a:r>
              <a:rPr lang="en-SG" b="0" i="0" u="none" strike="noStrike" dirty="0">
                <a:solidFill>
                  <a:srgbClr val="000000"/>
                </a:solidFill>
                <a:effectLst/>
              </a:rPr>
              <a:t>Always start the experiment with the lowest gain setting on the light sensor and increase as needed.</a:t>
            </a:r>
          </a:p>
          <a:p>
            <a:pPr rtl="0" fontAlgn="base">
              <a:spcBef>
                <a:spcPts val="0"/>
              </a:spcBef>
              <a:spcAft>
                <a:spcPts val="1200"/>
              </a:spcAft>
              <a:buFont typeface="Arial" panose="020B0604020202020204" pitchFamily="34" charset="0"/>
              <a:buChar char="•"/>
            </a:pPr>
            <a:r>
              <a:rPr lang="en-SG" b="0" i="0" u="none" strike="noStrike" dirty="0">
                <a:solidFill>
                  <a:srgbClr val="000000"/>
                </a:solidFill>
                <a:effectLst/>
              </a:rPr>
              <a:t>Do not look directly into the Sun. Wear protective eyewear if necessary.</a:t>
            </a:r>
          </a:p>
          <a:p>
            <a:pPr rtl="0" fontAlgn="base">
              <a:spcBef>
                <a:spcPts val="0"/>
              </a:spcBef>
              <a:spcAft>
                <a:spcPts val="1200"/>
              </a:spcAft>
              <a:buFont typeface="Arial" panose="020B0604020202020204" pitchFamily="34" charset="0"/>
              <a:buChar char="•"/>
            </a:pPr>
            <a:r>
              <a:rPr lang="en-SG" dirty="0">
                <a:solidFill>
                  <a:srgbClr val="FF0000"/>
                </a:solidFill>
              </a:rPr>
              <a:t>Look for a mentor for your 1</a:t>
            </a:r>
            <a:r>
              <a:rPr lang="en-SG" baseline="30000" dirty="0">
                <a:solidFill>
                  <a:srgbClr val="FF0000"/>
                </a:solidFill>
              </a:rPr>
              <a:t>st</a:t>
            </a:r>
            <a:r>
              <a:rPr lang="en-SG" dirty="0">
                <a:solidFill>
                  <a:srgbClr val="FF0000"/>
                </a:solidFill>
              </a:rPr>
              <a:t> session</a:t>
            </a:r>
            <a:endParaRPr lang="en-SG" b="0" i="0" u="none" strike="noStrike" dirty="0">
              <a:solidFill>
                <a:srgbClr val="FF0000"/>
              </a:solidFill>
              <a:effectLst/>
            </a:endParaRPr>
          </a:p>
          <a:p>
            <a:endParaRPr lang="en-US" dirty="0"/>
          </a:p>
        </p:txBody>
      </p:sp>
    </p:spTree>
    <p:extLst>
      <p:ext uri="{BB962C8B-B14F-4D97-AF65-F5344CB8AC3E}">
        <p14:creationId xmlns:p14="http://schemas.microsoft.com/office/powerpoint/2010/main" val="1779159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0EE55-311E-B256-9886-5535AF1063DA}"/>
              </a:ext>
            </a:extLst>
          </p:cNvPr>
          <p:cNvSpPr>
            <a:spLocks noGrp="1"/>
          </p:cNvSpPr>
          <p:nvPr>
            <p:ph type="title"/>
          </p:nvPr>
        </p:nvSpPr>
        <p:spPr/>
        <p:txBody>
          <a:bodyPr/>
          <a:lstStyle/>
          <a:p>
            <a:r>
              <a:rPr lang="en-US" dirty="0"/>
              <a:t>Booking equipment</a:t>
            </a:r>
          </a:p>
        </p:txBody>
      </p:sp>
      <p:sp>
        <p:nvSpPr>
          <p:cNvPr id="3" name="Content Placeholder 2">
            <a:extLst>
              <a:ext uri="{FF2B5EF4-FFF2-40B4-BE49-F238E27FC236}">
                <a16:creationId xmlns:a16="http://schemas.microsoft.com/office/drawing/2014/main" id="{456380F8-C5BD-337E-76BE-68E6DFCDF7BE}"/>
              </a:ext>
            </a:extLst>
          </p:cNvPr>
          <p:cNvSpPr>
            <a:spLocks noGrp="1"/>
          </p:cNvSpPr>
          <p:nvPr>
            <p:ph idx="1"/>
          </p:nvPr>
        </p:nvSpPr>
        <p:spPr/>
        <p:txBody>
          <a:bodyPr>
            <a:normAutofit/>
          </a:bodyPr>
          <a:lstStyle/>
          <a:p>
            <a:r>
              <a:rPr lang="en-US" sz="2400" dirty="0"/>
              <a:t>Access the Google Calendar (</a:t>
            </a:r>
            <a:r>
              <a:rPr lang="en-US" sz="2400" dirty="0">
                <a:hlinkClick r:id="rId2"/>
              </a:rPr>
              <a:t>https://calendar.google.com/calendar/u/0?cid=Y19tOGNubWhuNjdkNmlhY2VuNGFuZ2c2Y2NyMEBncm91cC5jYWxlbmRhci5nb29nbGUuY29t</a:t>
            </a:r>
            <a:r>
              <a:rPr lang="en-US" sz="2400" dirty="0"/>
              <a:t>) </a:t>
            </a:r>
          </a:p>
          <a:p>
            <a:r>
              <a:rPr lang="en-US" sz="2400" dirty="0"/>
              <a:t>Click “Add” if first time entering the Google Calendar</a:t>
            </a:r>
          </a:p>
        </p:txBody>
      </p:sp>
      <p:pic>
        <p:nvPicPr>
          <p:cNvPr id="5124" name="Picture 4">
            <a:extLst>
              <a:ext uri="{FF2B5EF4-FFF2-40B4-BE49-F238E27FC236}">
                <a16:creationId xmlns:a16="http://schemas.microsoft.com/office/drawing/2014/main" id="{4AB3AE40-0085-6DEB-E567-25100E44E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544" y="3842951"/>
            <a:ext cx="2744340" cy="270612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B338A9BF-1593-2F7D-309E-47CB25D95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927" y="4681551"/>
            <a:ext cx="4777946" cy="1659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953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4DED-28E0-53BD-5DE8-C98004358382}"/>
              </a:ext>
            </a:extLst>
          </p:cNvPr>
          <p:cNvSpPr>
            <a:spLocks noGrp="1"/>
          </p:cNvSpPr>
          <p:nvPr>
            <p:ph type="title"/>
          </p:nvPr>
        </p:nvSpPr>
        <p:spPr/>
        <p:txBody>
          <a:bodyPr/>
          <a:lstStyle/>
          <a:p>
            <a:r>
              <a:rPr lang="en-US" dirty="0"/>
              <a:t>Booking equipment</a:t>
            </a:r>
          </a:p>
        </p:txBody>
      </p:sp>
      <p:sp>
        <p:nvSpPr>
          <p:cNvPr id="3" name="Content Placeholder 2">
            <a:extLst>
              <a:ext uri="{FF2B5EF4-FFF2-40B4-BE49-F238E27FC236}">
                <a16:creationId xmlns:a16="http://schemas.microsoft.com/office/drawing/2014/main" id="{B9FD6C25-8A85-CB5F-8E26-F4211EA1055A}"/>
              </a:ext>
            </a:extLst>
          </p:cNvPr>
          <p:cNvSpPr>
            <a:spLocks noGrp="1"/>
          </p:cNvSpPr>
          <p:nvPr>
            <p:ph idx="1"/>
          </p:nvPr>
        </p:nvSpPr>
        <p:spPr/>
        <p:txBody>
          <a:bodyPr>
            <a:normAutofit/>
          </a:bodyPr>
          <a:lstStyle/>
          <a:p>
            <a:pPr marL="457200" indent="-457200">
              <a:buFont typeface="+mj-lt"/>
              <a:buAutoNum type="arabicPeriod"/>
            </a:pPr>
            <a:r>
              <a:rPr lang="en-US" sz="2400" dirty="0"/>
              <a:t>Indicate your Group Name and Equipment Booked</a:t>
            </a:r>
          </a:p>
          <a:p>
            <a:pPr marL="457200" indent="-457200">
              <a:buFont typeface="+mj-lt"/>
              <a:buAutoNum type="arabicPeriod"/>
            </a:pPr>
            <a:r>
              <a:rPr lang="en-US" sz="2400" dirty="0"/>
              <a:t>Ensure you have booked on the correct calendar “SP3176 experiment equipment”</a:t>
            </a:r>
          </a:p>
          <a:p>
            <a:pPr marL="457200" indent="-457200">
              <a:buFont typeface="+mj-lt"/>
              <a:buAutoNum type="arabicPeriod"/>
            </a:pPr>
            <a:r>
              <a:rPr lang="en-US" sz="2400" dirty="0"/>
              <a:t>Once successful, you will see it as “saved”</a:t>
            </a:r>
          </a:p>
          <a:p>
            <a:pPr marL="0" indent="0">
              <a:buNone/>
            </a:pPr>
            <a:endParaRPr lang="en-US" sz="2400" dirty="0"/>
          </a:p>
        </p:txBody>
      </p:sp>
    </p:spTree>
    <p:extLst>
      <p:ext uri="{BB962C8B-B14F-4D97-AF65-F5344CB8AC3E}">
        <p14:creationId xmlns:p14="http://schemas.microsoft.com/office/powerpoint/2010/main" val="4288078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5A890-D551-1B51-B533-1AA9F4F1A702}"/>
              </a:ext>
            </a:extLst>
          </p:cNvPr>
          <p:cNvSpPr>
            <a:spLocks noGrp="1"/>
          </p:cNvSpPr>
          <p:nvPr>
            <p:ph type="title"/>
          </p:nvPr>
        </p:nvSpPr>
        <p:spPr/>
        <p:txBody>
          <a:bodyPr/>
          <a:lstStyle/>
          <a:p>
            <a:r>
              <a:rPr lang="en-US" dirty="0"/>
              <a:t>What gives the nebula </a:t>
            </a:r>
            <a:r>
              <a:rPr lang="en-US" dirty="0" err="1"/>
              <a:t>colour</a:t>
            </a:r>
            <a:r>
              <a:rPr lang="en-US" dirty="0"/>
              <a:t>?</a:t>
            </a:r>
          </a:p>
        </p:txBody>
      </p:sp>
      <p:pic>
        <p:nvPicPr>
          <p:cNvPr id="6146" name="Picture 2" descr="Stars and Nebulas">
            <a:extLst>
              <a:ext uri="{FF2B5EF4-FFF2-40B4-BE49-F238E27FC236}">
                <a16:creationId xmlns:a16="http://schemas.microsoft.com/office/drawing/2014/main" id="{4C343D10-028E-6A0D-EE4F-5B1791D3A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462" y="2139778"/>
            <a:ext cx="7883611" cy="39418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F49B32D-B53E-3B7C-70BE-C4166ACD3885}"/>
              </a:ext>
            </a:extLst>
          </p:cNvPr>
          <p:cNvSpPr txBox="1"/>
          <p:nvPr/>
        </p:nvSpPr>
        <p:spPr>
          <a:xfrm>
            <a:off x="4951872" y="6191904"/>
            <a:ext cx="2474203" cy="369332"/>
          </a:xfrm>
          <a:prstGeom prst="rect">
            <a:avLst/>
          </a:prstGeom>
          <a:noFill/>
        </p:spPr>
        <p:txBody>
          <a:bodyPr wrap="none" rtlCol="0">
            <a:spAutoFit/>
          </a:bodyPr>
          <a:lstStyle/>
          <a:p>
            <a:r>
              <a:rPr lang="en-US" dirty="0"/>
              <a:t> (Hubble space telescope)</a:t>
            </a:r>
          </a:p>
        </p:txBody>
      </p:sp>
    </p:spTree>
    <p:extLst>
      <p:ext uri="{BB962C8B-B14F-4D97-AF65-F5344CB8AC3E}">
        <p14:creationId xmlns:p14="http://schemas.microsoft.com/office/powerpoint/2010/main" val="854333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6C5B-CC70-0C20-2D8D-2C7046B6F9D3}"/>
              </a:ext>
            </a:extLst>
          </p:cNvPr>
          <p:cNvSpPr>
            <a:spLocks noGrp="1"/>
          </p:cNvSpPr>
          <p:nvPr>
            <p:ph type="title"/>
          </p:nvPr>
        </p:nvSpPr>
        <p:spPr/>
        <p:txBody>
          <a:bodyPr/>
          <a:lstStyle/>
          <a:p>
            <a:r>
              <a:rPr lang="en-US" dirty="0"/>
              <a:t>Wave-particle duality</a:t>
            </a:r>
          </a:p>
        </p:txBody>
      </p:sp>
      <p:grpSp>
        <p:nvGrpSpPr>
          <p:cNvPr id="6" name="Google Shape;225;p13">
            <a:extLst>
              <a:ext uri="{FF2B5EF4-FFF2-40B4-BE49-F238E27FC236}">
                <a16:creationId xmlns:a16="http://schemas.microsoft.com/office/drawing/2014/main" id="{E40D6CD7-1F2B-DEA3-AF59-49AD6CF15725}"/>
              </a:ext>
            </a:extLst>
          </p:cNvPr>
          <p:cNvGrpSpPr/>
          <p:nvPr/>
        </p:nvGrpSpPr>
        <p:grpSpPr>
          <a:xfrm>
            <a:off x="1500104" y="2295626"/>
            <a:ext cx="3455518" cy="3466126"/>
            <a:chOff x="1957452" y="2582956"/>
            <a:chExt cx="900000" cy="900000"/>
          </a:xfrm>
        </p:grpSpPr>
        <p:sp>
          <p:nvSpPr>
            <p:cNvPr id="7" name="Google Shape;226;p13">
              <a:extLst>
                <a:ext uri="{FF2B5EF4-FFF2-40B4-BE49-F238E27FC236}">
                  <a16:creationId xmlns:a16="http://schemas.microsoft.com/office/drawing/2014/main" id="{C17F1A26-A66D-96A0-3A36-8ED941DC2066}"/>
                </a:ext>
              </a:extLst>
            </p:cNvPr>
            <p:cNvSpPr/>
            <p:nvPr/>
          </p:nvSpPr>
          <p:spPr>
            <a:xfrm>
              <a:off x="1957452" y="2582956"/>
              <a:ext cx="900000" cy="900000"/>
            </a:xfrm>
            <a:prstGeom prst="ellipse">
              <a:avLst/>
            </a:prstGeom>
            <a:no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227;p13">
              <a:extLst>
                <a:ext uri="{FF2B5EF4-FFF2-40B4-BE49-F238E27FC236}">
                  <a16:creationId xmlns:a16="http://schemas.microsoft.com/office/drawing/2014/main" id="{AA91DAFE-F2F1-63E5-8214-A35360522130}"/>
                </a:ext>
              </a:extLst>
            </p:cNvPr>
            <p:cNvSpPr/>
            <p:nvPr/>
          </p:nvSpPr>
          <p:spPr>
            <a:xfrm>
              <a:off x="2227452" y="2861504"/>
              <a:ext cx="360000" cy="351452"/>
            </a:xfrm>
            <a:prstGeom prst="ellipse">
              <a:avLst/>
            </a:prstGeom>
            <a:noFill/>
            <a:ln w="25400" cap="flat" cmpd="sng">
              <a:solidFill>
                <a:srgbClr val="3660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228;p13">
              <a:extLst>
                <a:ext uri="{FF2B5EF4-FFF2-40B4-BE49-F238E27FC236}">
                  <a16:creationId xmlns:a16="http://schemas.microsoft.com/office/drawing/2014/main" id="{03F70FE3-496B-589D-9B22-AA7A98B80F9E}"/>
                </a:ext>
              </a:extLst>
            </p:cNvPr>
            <p:cNvSpPr/>
            <p:nvPr/>
          </p:nvSpPr>
          <p:spPr>
            <a:xfrm>
              <a:off x="2047452" y="2672956"/>
              <a:ext cx="720000" cy="720000"/>
            </a:xfrm>
            <a:prstGeom prst="ellipse">
              <a:avLst/>
            </a:prstGeom>
            <a:noFill/>
            <a:ln w="25400" cap="flat" cmpd="sng">
              <a:solidFill>
                <a:srgbClr val="93B3D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 name="Google Shape;229;p13">
              <a:extLst>
                <a:ext uri="{FF2B5EF4-FFF2-40B4-BE49-F238E27FC236}">
                  <a16:creationId xmlns:a16="http://schemas.microsoft.com/office/drawing/2014/main" id="{C0719031-7125-CA34-A185-1E9A00286510}"/>
                </a:ext>
              </a:extLst>
            </p:cNvPr>
            <p:cNvSpPr/>
            <p:nvPr/>
          </p:nvSpPr>
          <p:spPr>
            <a:xfrm>
              <a:off x="2317452" y="2942956"/>
              <a:ext cx="180000" cy="180000"/>
            </a:xfrm>
            <a:prstGeom prst="ellipse">
              <a:avLst/>
            </a:prstGeom>
            <a:no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 name="Google Shape;230;p13">
              <a:extLst>
                <a:ext uri="{FF2B5EF4-FFF2-40B4-BE49-F238E27FC236}">
                  <a16:creationId xmlns:a16="http://schemas.microsoft.com/office/drawing/2014/main" id="{3C1CCCDB-01E7-5352-C8D1-4002E0C30D5B}"/>
                </a:ext>
              </a:extLst>
            </p:cNvPr>
            <p:cNvSpPr/>
            <p:nvPr/>
          </p:nvSpPr>
          <p:spPr>
            <a:xfrm>
              <a:off x="2137452" y="2762956"/>
              <a:ext cx="540000" cy="540000"/>
            </a:xfrm>
            <a:prstGeom prst="ellipse">
              <a:avLst/>
            </a:prstGeom>
            <a:noFill/>
            <a:ln w="2540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2" name="TextBox 11">
            <a:extLst>
              <a:ext uri="{FF2B5EF4-FFF2-40B4-BE49-F238E27FC236}">
                <a16:creationId xmlns:a16="http://schemas.microsoft.com/office/drawing/2014/main" id="{240B501B-A4A4-A509-ABD6-82AE90F71532}"/>
              </a:ext>
            </a:extLst>
          </p:cNvPr>
          <p:cNvSpPr txBox="1"/>
          <p:nvPr/>
        </p:nvSpPr>
        <p:spPr>
          <a:xfrm>
            <a:off x="2806977" y="5910452"/>
            <a:ext cx="841769" cy="461665"/>
          </a:xfrm>
          <a:prstGeom prst="rect">
            <a:avLst/>
          </a:prstGeom>
          <a:noFill/>
        </p:spPr>
        <p:txBody>
          <a:bodyPr wrap="none" rtlCol="0">
            <a:spAutoFit/>
          </a:bodyPr>
          <a:lstStyle/>
          <a:p>
            <a:r>
              <a:rPr lang="en-US" sz="2400" dirty="0"/>
              <a:t>Wave</a:t>
            </a:r>
          </a:p>
        </p:txBody>
      </p:sp>
      <p:pic>
        <p:nvPicPr>
          <p:cNvPr id="1026" name="Picture 2" descr="The Photoelectric Effect - Definition, Laws, Applications, Graphs and  Experiments">
            <a:extLst>
              <a:ext uri="{FF2B5EF4-FFF2-40B4-BE49-F238E27FC236}">
                <a16:creationId xmlns:a16="http://schemas.microsoft.com/office/drawing/2014/main" id="{4B89EF7B-3F05-CD4D-57ED-454809B02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1136" y="2642239"/>
            <a:ext cx="5030230" cy="268949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A69A60F-2EC0-C447-C8D6-690D57DF19A7}"/>
              </a:ext>
            </a:extLst>
          </p:cNvPr>
          <p:cNvSpPr txBox="1"/>
          <p:nvPr/>
        </p:nvSpPr>
        <p:spPr>
          <a:xfrm>
            <a:off x="8612736" y="5719277"/>
            <a:ext cx="1087029" cy="461665"/>
          </a:xfrm>
          <a:prstGeom prst="rect">
            <a:avLst/>
          </a:prstGeom>
          <a:noFill/>
        </p:spPr>
        <p:txBody>
          <a:bodyPr wrap="none" rtlCol="0">
            <a:spAutoFit/>
          </a:bodyPr>
          <a:lstStyle/>
          <a:p>
            <a:r>
              <a:rPr lang="en-US" sz="2400" dirty="0"/>
              <a:t>Particle</a:t>
            </a:r>
          </a:p>
        </p:txBody>
      </p:sp>
      <p:sp>
        <p:nvSpPr>
          <p:cNvPr id="14" name="TextBox 13">
            <a:extLst>
              <a:ext uri="{FF2B5EF4-FFF2-40B4-BE49-F238E27FC236}">
                <a16:creationId xmlns:a16="http://schemas.microsoft.com/office/drawing/2014/main" id="{AFAD6E75-FD42-3841-8E8B-248C801CE485}"/>
              </a:ext>
            </a:extLst>
          </p:cNvPr>
          <p:cNvSpPr txBox="1"/>
          <p:nvPr/>
        </p:nvSpPr>
        <p:spPr>
          <a:xfrm>
            <a:off x="5447161" y="3757849"/>
            <a:ext cx="702436" cy="523220"/>
          </a:xfrm>
          <a:prstGeom prst="rect">
            <a:avLst/>
          </a:prstGeom>
          <a:noFill/>
        </p:spPr>
        <p:txBody>
          <a:bodyPr wrap="none" rtlCol="0">
            <a:spAutoFit/>
          </a:bodyPr>
          <a:lstStyle/>
          <a:p>
            <a:r>
              <a:rPr lang="en-US" sz="2800" dirty="0"/>
              <a:t>OR</a:t>
            </a:r>
          </a:p>
        </p:txBody>
      </p:sp>
    </p:spTree>
    <p:extLst>
      <p:ext uri="{BB962C8B-B14F-4D97-AF65-F5344CB8AC3E}">
        <p14:creationId xmlns:p14="http://schemas.microsoft.com/office/powerpoint/2010/main" val="375504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B45AF-3A3F-DDD0-CB4D-5EFC94986F4C}"/>
              </a:ext>
            </a:extLst>
          </p:cNvPr>
          <p:cNvSpPr>
            <a:spLocks noGrp="1"/>
          </p:cNvSpPr>
          <p:nvPr>
            <p:ph type="title"/>
          </p:nvPr>
        </p:nvSpPr>
        <p:spPr/>
        <p:txBody>
          <a:bodyPr/>
          <a:lstStyle/>
          <a:p>
            <a:r>
              <a:rPr lang="en-US" dirty="0"/>
              <a:t>Ultraviolet Catastrophe</a:t>
            </a:r>
          </a:p>
        </p:txBody>
      </p:sp>
      <p:pic>
        <p:nvPicPr>
          <p:cNvPr id="4" name="Google Shape;455;p26">
            <a:extLst>
              <a:ext uri="{FF2B5EF4-FFF2-40B4-BE49-F238E27FC236}">
                <a16:creationId xmlns:a16="http://schemas.microsoft.com/office/drawing/2014/main" id="{2DE592C9-3C34-6223-0080-CC0F3B83AA74}"/>
              </a:ext>
            </a:extLst>
          </p:cNvPr>
          <p:cNvPicPr preferRelativeResize="0"/>
          <p:nvPr/>
        </p:nvPicPr>
        <p:blipFill rotWithShape="1">
          <a:blip r:embed="rId2">
            <a:alphaModFix/>
          </a:blip>
          <a:srcRect/>
          <a:stretch/>
        </p:blipFill>
        <p:spPr>
          <a:xfrm>
            <a:off x="983220" y="2135075"/>
            <a:ext cx="6059602" cy="4448629"/>
          </a:xfrm>
          <a:prstGeom prst="rect">
            <a:avLst/>
          </a:prstGeom>
          <a:noFill/>
          <a:ln>
            <a:noFill/>
          </a:ln>
        </p:spPr>
      </p:pic>
      <p:sp>
        <p:nvSpPr>
          <p:cNvPr id="6" name="TextBox 5">
            <a:extLst>
              <a:ext uri="{FF2B5EF4-FFF2-40B4-BE49-F238E27FC236}">
                <a16:creationId xmlns:a16="http://schemas.microsoft.com/office/drawing/2014/main" id="{8174FDC9-C2C5-EA57-85A2-B7EEB5BB5807}"/>
              </a:ext>
            </a:extLst>
          </p:cNvPr>
          <p:cNvSpPr txBox="1"/>
          <p:nvPr/>
        </p:nvSpPr>
        <p:spPr>
          <a:xfrm>
            <a:off x="7322489" y="3897724"/>
            <a:ext cx="4807726" cy="461665"/>
          </a:xfrm>
          <a:prstGeom prst="rect">
            <a:avLst/>
          </a:prstGeom>
          <a:noFill/>
        </p:spPr>
        <p:txBody>
          <a:bodyPr wrap="none" rtlCol="0">
            <a:spAutoFit/>
          </a:bodyPr>
          <a:lstStyle/>
          <a:p>
            <a:r>
              <a:rPr lang="en-US" sz="2400" dirty="0"/>
              <a:t>Light was quantized to avoid infinites!</a:t>
            </a:r>
          </a:p>
        </p:txBody>
      </p:sp>
    </p:spTree>
    <p:extLst>
      <p:ext uri="{BB962C8B-B14F-4D97-AF65-F5344CB8AC3E}">
        <p14:creationId xmlns:p14="http://schemas.microsoft.com/office/powerpoint/2010/main" val="1241906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979F4-3D4D-4447-FA23-092BC49421AE}"/>
              </a:ext>
            </a:extLst>
          </p:cNvPr>
          <p:cNvSpPr>
            <a:spLocks noGrp="1"/>
          </p:cNvSpPr>
          <p:nvPr>
            <p:ph type="title"/>
          </p:nvPr>
        </p:nvSpPr>
        <p:spPr/>
        <p:txBody>
          <a:bodyPr/>
          <a:lstStyle/>
          <a:p>
            <a:r>
              <a:rPr lang="en-US" dirty="0"/>
              <a:t>Bohr Model</a:t>
            </a:r>
          </a:p>
        </p:txBody>
      </p:sp>
      <p:sp>
        <p:nvSpPr>
          <p:cNvPr id="3" name="Content Placeholder 2">
            <a:extLst>
              <a:ext uri="{FF2B5EF4-FFF2-40B4-BE49-F238E27FC236}">
                <a16:creationId xmlns:a16="http://schemas.microsoft.com/office/drawing/2014/main" id="{B5A1ED81-C8B8-23E6-0FD8-362A4EC90BBA}"/>
              </a:ext>
            </a:extLst>
          </p:cNvPr>
          <p:cNvSpPr>
            <a:spLocks noGrp="1"/>
          </p:cNvSpPr>
          <p:nvPr>
            <p:ph idx="1"/>
          </p:nvPr>
        </p:nvSpPr>
        <p:spPr>
          <a:xfrm>
            <a:off x="966745" y="2248257"/>
            <a:ext cx="7584132" cy="3650155"/>
          </a:xfrm>
        </p:spPr>
        <p:txBody>
          <a:bodyPr>
            <a:normAutofit/>
          </a:bodyPr>
          <a:lstStyle/>
          <a:p>
            <a:pPr marL="457200" indent="-457200">
              <a:buFont typeface="+mj-lt"/>
              <a:buAutoNum type="arabicPeriod"/>
            </a:pPr>
            <a:r>
              <a:rPr lang="en-US" sz="2400" dirty="0"/>
              <a:t>Electron moves in circular orbit around the nucleus</a:t>
            </a:r>
          </a:p>
          <a:p>
            <a:pPr marL="457200" indent="-457200">
              <a:buFont typeface="+mj-lt"/>
              <a:buAutoNum type="arabicPeriod"/>
            </a:pPr>
            <a:r>
              <a:rPr lang="en-US" sz="2400" dirty="0"/>
              <a:t>The angular momentum of the electron is quantized</a:t>
            </a:r>
          </a:p>
          <a:p>
            <a:pPr marL="457200" indent="-457200">
              <a:buFont typeface="+mj-lt"/>
              <a:buAutoNum type="arabicPeriod"/>
            </a:pPr>
            <a:r>
              <a:rPr lang="en-US" sz="2400" dirty="0"/>
              <a:t>Electrons can transmit between allowed orbits by emitting or absorbing a photon</a:t>
            </a:r>
          </a:p>
        </p:txBody>
      </p:sp>
      <p:pic>
        <p:nvPicPr>
          <p:cNvPr id="4" name="Google Shape;211;p11">
            <a:extLst>
              <a:ext uri="{FF2B5EF4-FFF2-40B4-BE49-F238E27FC236}">
                <a16:creationId xmlns:a16="http://schemas.microsoft.com/office/drawing/2014/main" id="{6D21B9A6-3FFB-02B0-8A9A-883C2F1D708B}"/>
              </a:ext>
            </a:extLst>
          </p:cNvPr>
          <p:cNvPicPr preferRelativeResize="0"/>
          <p:nvPr/>
        </p:nvPicPr>
        <p:blipFill rotWithShape="1">
          <a:blip r:embed="rId2">
            <a:alphaModFix/>
          </a:blip>
          <a:srcRect/>
          <a:stretch/>
        </p:blipFill>
        <p:spPr>
          <a:xfrm>
            <a:off x="7462146" y="3345403"/>
            <a:ext cx="4944038" cy="3356871"/>
          </a:xfrm>
          <a:prstGeom prst="rect">
            <a:avLst/>
          </a:prstGeom>
          <a:noFill/>
          <a:ln>
            <a:noFill/>
          </a:ln>
        </p:spPr>
      </p:pic>
    </p:spTree>
    <p:extLst>
      <p:ext uri="{BB962C8B-B14F-4D97-AF65-F5344CB8AC3E}">
        <p14:creationId xmlns:p14="http://schemas.microsoft.com/office/powerpoint/2010/main" val="671747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EBDA0-215B-3CFB-9A21-B76B5B7B5CEC}"/>
              </a:ext>
            </a:extLst>
          </p:cNvPr>
          <p:cNvSpPr>
            <a:spLocks noGrp="1"/>
          </p:cNvSpPr>
          <p:nvPr>
            <p:ph type="title"/>
          </p:nvPr>
        </p:nvSpPr>
        <p:spPr>
          <a:xfrm>
            <a:off x="952500" y="1205038"/>
            <a:ext cx="5143500" cy="2541335"/>
          </a:xfrm>
        </p:spPr>
        <p:txBody>
          <a:bodyPr vert="horz" lIns="91440" tIns="45720" rIns="91440" bIns="45720" rtlCol="0" anchor="b">
            <a:normAutofit/>
          </a:bodyPr>
          <a:lstStyle/>
          <a:p>
            <a:r>
              <a:rPr lang="en-US" sz="4400"/>
              <a:t>Discussion Questions</a:t>
            </a:r>
          </a:p>
        </p:txBody>
      </p:sp>
      <p:sp>
        <p:nvSpPr>
          <p:cNvPr id="3" name="Text Placeholder 2">
            <a:extLst>
              <a:ext uri="{FF2B5EF4-FFF2-40B4-BE49-F238E27FC236}">
                <a16:creationId xmlns:a16="http://schemas.microsoft.com/office/drawing/2014/main" id="{F9A7BE88-1A29-58EC-BE07-A69DAFF06A08}"/>
              </a:ext>
            </a:extLst>
          </p:cNvPr>
          <p:cNvSpPr>
            <a:spLocks noGrp="1"/>
          </p:cNvSpPr>
          <p:nvPr>
            <p:ph type="body" idx="1"/>
          </p:nvPr>
        </p:nvSpPr>
        <p:spPr>
          <a:xfrm>
            <a:off x="952500" y="3949334"/>
            <a:ext cx="5143500" cy="1432913"/>
          </a:xfrm>
        </p:spPr>
        <p:txBody>
          <a:bodyPr vert="horz" lIns="91440" tIns="45720" rIns="91440" bIns="45720" rtlCol="0" anchor="t">
            <a:normAutofit/>
          </a:bodyPr>
          <a:lstStyle/>
          <a:p>
            <a:endParaRPr lang="en-US" sz="2000" cap="all" spc="300"/>
          </a:p>
        </p:txBody>
      </p:sp>
      <p:pic>
        <p:nvPicPr>
          <p:cNvPr id="7" name="Graphic 6" descr="Help">
            <a:extLst>
              <a:ext uri="{FF2B5EF4-FFF2-40B4-BE49-F238E27FC236}">
                <a16:creationId xmlns:a16="http://schemas.microsoft.com/office/drawing/2014/main" id="{5FF13252-E7CF-4A8F-7237-F3A5880C0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04635" y="1887629"/>
            <a:ext cx="3082742" cy="3082742"/>
          </a:xfrm>
          <a:prstGeom prst="rect">
            <a:avLst/>
          </a:prstGeom>
        </p:spPr>
      </p:pic>
    </p:spTree>
    <p:extLst>
      <p:ext uri="{BB962C8B-B14F-4D97-AF65-F5344CB8AC3E}">
        <p14:creationId xmlns:p14="http://schemas.microsoft.com/office/powerpoint/2010/main" val="200322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F069-B2FF-88DF-763D-4BC5D8AA4588}"/>
              </a:ext>
            </a:extLst>
          </p:cNvPr>
          <p:cNvSpPr>
            <a:spLocks noGrp="1"/>
          </p:cNvSpPr>
          <p:nvPr>
            <p:ph type="title"/>
          </p:nvPr>
        </p:nvSpPr>
        <p:spPr/>
        <p:txBody>
          <a:bodyPr/>
          <a:lstStyle/>
          <a:p>
            <a:r>
              <a:rPr lang="en-US" dirty="0"/>
              <a:t>Q1</a:t>
            </a:r>
          </a:p>
        </p:txBody>
      </p:sp>
      <p:sp>
        <p:nvSpPr>
          <p:cNvPr id="3" name="Content Placeholder 2">
            <a:extLst>
              <a:ext uri="{FF2B5EF4-FFF2-40B4-BE49-F238E27FC236}">
                <a16:creationId xmlns:a16="http://schemas.microsoft.com/office/drawing/2014/main" id="{88FDD030-399C-64C0-2681-663DA0FAA966}"/>
              </a:ext>
            </a:extLst>
          </p:cNvPr>
          <p:cNvSpPr>
            <a:spLocks noGrp="1"/>
          </p:cNvSpPr>
          <p:nvPr>
            <p:ph idx="1"/>
          </p:nvPr>
        </p:nvSpPr>
        <p:spPr/>
        <p:txBody>
          <a:bodyPr/>
          <a:lstStyle/>
          <a:p>
            <a:pPr marL="0" indent="0">
              <a:buNone/>
            </a:pPr>
            <a:r>
              <a:rPr lang="en-US" dirty="0"/>
              <a:t>Waves exhibit superposition. What physical phenomena are a result of superposition of waves?</a:t>
            </a:r>
          </a:p>
        </p:txBody>
      </p:sp>
    </p:spTree>
    <p:extLst>
      <p:ext uri="{BB962C8B-B14F-4D97-AF65-F5344CB8AC3E}">
        <p14:creationId xmlns:p14="http://schemas.microsoft.com/office/powerpoint/2010/main" val="67319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Resonance Experiment! (Full Version - With Tones)">
            <a:hlinkClick r:id="" action="ppaction://media"/>
            <a:extLst>
              <a:ext uri="{FF2B5EF4-FFF2-40B4-BE49-F238E27FC236}">
                <a16:creationId xmlns:a16="http://schemas.microsoft.com/office/drawing/2014/main" id="{48A8FA9F-6D3C-C4F5-6F6A-7B4A5BE59F24}"/>
              </a:ext>
            </a:extLst>
          </p:cNvPr>
          <p:cNvPicPr>
            <a:picLocks noRot="1" noChangeAspect="1"/>
          </p:cNvPicPr>
          <p:nvPr>
            <a:videoFile r:link="rId1"/>
          </p:nvPr>
        </p:nvPicPr>
        <p:blipFill>
          <a:blip r:embed="rId3"/>
          <a:stretch>
            <a:fillRect/>
          </a:stretch>
        </p:blipFill>
        <p:spPr>
          <a:xfrm>
            <a:off x="2283633" y="1795297"/>
            <a:ext cx="7830782" cy="4424392"/>
          </a:xfrm>
          <a:prstGeom prst="rect">
            <a:avLst/>
          </a:prstGeom>
        </p:spPr>
      </p:pic>
      <p:sp>
        <p:nvSpPr>
          <p:cNvPr id="8" name="Title 7">
            <a:extLst>
              <a:ext uri="{FF2B5EF4-FFF2-40B4-BE49-F238E27FC236}">
                <a16:creationId xmlns:a16="http://schemas.microsoft.com/office/drawing/2014/main" id="{20977D8A-A9C2-65AF-69DE-34A64E0BA24D}"/>
              </a:ext>
            </a:extLst>
          </p:cNvPr>
          <p:cNvSpPr>
            <a:spLocks noGrp="1"/>
          </p:cNvSpPr>
          <p:nvPr>
            <p:ph type="title"/>
          </p:nvPr>
        </p:nvSpPr>
        <p:spPr>
          <a:xfrm>
            <a:off x="942031" y="638311"/>
            <a:ext cx="9076329" cy="1064277"/>
          </a:xfrm>
        </p:spPr>
        <p:txBody>
          <a:bodyPr/>
          <a:lstStyle/>
          <a:p>
            <a:r>
              <a:rPr lang="en-US" dirty="0"/>
              <a:t>Chladni Plates</a:t>
            </a:r>
          </a:p>
        </p:txBody>
      </p:sp>
    </p:spTree>
    <p:extLst>
      <p:ext uri="{BB962C8B-B14F-4D97-AF65-F5344CB8AC3E}">
        <p14:creationId xmlns:p14="http://schemas.microsoft.com/office/powerpoint/2010/main" val="384196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977D8A-A9C2-65AF-69DE-34A64E0BA24D}"/>
              </a:ext>
            </a:extLst>
          </p:cNvPr>
          <p:cNvSpPr>
            <a:spLocks noGrp="1"/>
          </p:cNvSpPr>
          <p:nvPr>
            <p:ph type="title"/>
          </p:nvPr>
        </p:nvSpPr>
        <p:spPr>
          <a:xfrm>
            <a:off x="942031" y="638311"/>
            <a:ext cx="9076329" cy="1064277"/>
          </a:xfrm>
        </p:spPr>
        <p:txBody>
          <a:bodyPr/>
          <a:lstStyle/>
          <a:p>
            <a:r>
              <a:rPr lang="en-US" dirty="0"/>
              <a:t>Thin-film Interference</a:t>
            </a:r>
          </a:p>
        </p:txBody>
      </p:sp>
      <p:pic>
        <p:nvPicPr>
          <p:cNvPr id="1026" name="Picture 2">
            <a:extLst>
              <a:ext uri="{FF2B5EF4-FFF2-40B4-BE49-F238E27FC236}">
                <a16:creationId xmlns:a16="http://schemas.microsoft.com/office/drawing/2014/main" id="{BA5EAD96-B5A5-1205-CD91-53FE13A50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375" y="2007476"/>
            <a:ext cx="5170385" cy="38777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783270A-9CC0-8578-38E9-CE19938BF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8022" y="1334815"/>
            <a:ext cx="5107647" cy="455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764748"/>
      </p:ext>
    </p:extLst>
  </p:cSld>
  <p:clrMapOvr>
    <a:masterClrMapping/>
  </p:clrMapOvr>
</p:sld>
</file>

<file path=ppt/theme/theme1.xml><?xml version="1.0" encoding="utf-8"?>
<a:theme xmlns:a="http://schemas.openxmlformats.org/drawingml/2006/main" name="MarrakeshVTI">
  <a:themeElements>
    <a:clrScheme name="AnalogousFromDarkSeedLeftStep">
      <a:dk1>
        <a:srgbClr val="000000"/>
      </a:dk1>
      <a:lt1>
        <a:srgbClr val="FFFFFF"/>
      </a:lt1>
      <a:dk2>
        <a:srgbClr val="311B25"/>
      </a:dk2>
      <a:lt2>
        <a:srgbClr val="F0F3F2"/>
      </a:lt2>
      <a:accent1>
        <a:srgbClr val="C34D82"/>
      </a:accent1>
      <a:accent2>
        <a:srgbClr val="B13BA1"/>
      </a:accent2>
      <a:accent3>
        <a:srgbClr val="A24DC3"/>
      </a:accent3>
      <a:accent4>
        <a:srgbClr val="5F3BB1"/>
      </a:accent4>
      <a:accent5>
        <a:srgbClr val="4D5AC3"/>
      </a:accent5>
      <a:accent6>
        <a:srgbClr val="3B7AB1"/>
      </a:accent6>
      <a:hlink>
        <a:srgbClr val="655FC9"/>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633</Words>
  <Application>Microsoft Macintosh PowerPoint</Application>
  <PresentationFormat>Widescreen</PresentationFormat>
  <Paragraphs>82</Paragraphs>
  <Slides>23</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Goudy Old Style</vt:lpstr>
      <vt:lpstr>MarrakeshVTI</vt:lpstr>
      <vt:lpstr>Atoms and Light</vt:lpstr>
      <vt:lpstr>Lecture Recap</vt:lpstr>
      <vt:lpstr>Wave-particle duality</vt:lpstr>
      <vt:lpstr>Ultraviolet Catastrophe</vt:lpstr>
      <vt:lpstr>Bohr Model</vt:lpstr>
      <vt:lpstr>Discussion Questions</vt:lpstr>
      <vt:lpstr>Q1</vt:lpstr>
      <vt:lpstr>Chladni Plates</vt:lpstr>
      <vt:lpstr>Thin-film Interference</vt:lpstr>
      <vt:lpstr>Q4</vt:lpstr>
      <vt:lpstr>Q4</vt:lpstr>
      <vt:lpstr>Q3</vt:lpstr>
      <vt:lpstr>Q3</vt:lpstr>
      <vt:lpstr>Q5</vt:lpstr>
      <vt:lpstr>Q5</vt:lpstr>
      <vt:lpstr>Q6</vt:lpstr>
      <vt:lpstr>Q6</vt:lpstr>
      <vt:lpstr>Atomic Spectroscopy Experiment (Part 1)</vt:lpstr>
      <vt:lpstr>Atomic Spectroscopy (Part 2)</vt:lpstr>
      <vt:lpstr>Safety</vt:lpstr>
      <vt:lpstr>Booking equipment</vt:lpstr>
      <vt:lpstr>Booking equipment</vt:lpstr>
      <vt:lpstr>What gives the nebula colour?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Discovering the Universe</dc:title>
  <dc:creator>Matthew Sung Weixiang</dc:creator>
  <cp:lastModifiedBy>Phee Yong Han</cp:lastModifiedBy>
  <cp:revision>7</cp:revision>
  <dcterms:created xsi:type="dcterms:W3CDTF">2023-08-18T09:19:48Z</dcterms:created>
  <dcterms:modified xsi:type="dcterms:W3CDTF">2023-09-05T07:11:05Z</dcterms:modified>
</cp:coreProperties>
</file>